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712"/>
  </p:normalViewPr>
  <p:slideViewPr>
    <p:cSldViewPr snapToGrid="0" snapToObjects="1">
      <p:cViewPr varScale="1">
        <p:scale>
          <a:sx n="156" d="100"/>
          <a:sy n="156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02BE-C362-FD41-BEEC-185601338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2B4B-DEF9-944D-B0F5-FD3C40B01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BAF3-F9E1-1C4A-82AE-0FD5671D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4AD5-DFCC-C44B-9D94-2A8AAD62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8E6D-2F1C-9A49-8896-6CC02735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270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E560-8B78-AE45-884C-3907503F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71FCC-7B9D-3140-9A41-EDCF97DF3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8106-5B66-9547-ADCB-82F32E16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BA4AD-2CF4-7746-8D02-8E63A64B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06F8E-47FD-704C-890F-5C20B680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3255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3F89D-9EF7-3E47-B52B-536723C47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7C203-7BB7-A44E-AE14-64D83AA6C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D245-2599-A146-B6F8-EC429253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03CBD-A899-2E47-8027-9B565805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D43BC-7485-F143-B04A-A0DFAB2D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0563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14BE2-B2F8-D144-9BA3-9DE36588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B6AC-71D9-6C48-B7E2-5759F9C93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CCE5B-0918-0B4A-A306-51D36F8F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0F8C-DE98-5845-881E-DF704057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0A97-8C82-6D4F-AE05-E2A4AE7F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5202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DFA1-8AA2-2B42-BED2-282139B1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BB28-1A96-434A-8F3C-7E85398CE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7F5E-9575-2243-A1D6-5BBE0582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49F-0857-FB47-BF80-703EEE9E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A5AF-0B74-0F49-A5FB-8432CFF4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015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4C02-FA96-3944-8447-19B26AF3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E0E3-205F-5A49-81D2-AAC7FCFB1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759F5-7D0D-5643-834A-F6A851088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BB90D-D270-9648-9578-A88ACD17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873E6-21D6-2D46-B6B7-B80765FB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B9504-B80A-B04E-87DE-8BD42165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5846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5E08-18BA-1847-AF9A-98B9802F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B69BC-22A6-3945-8447-D8CD5F69C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901D6-4FB5-8C43-883D-751F10157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B4518-DED6-FD46-9DAE-1F82075F3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1CA63-E0A2-4745-94CD-CABE1371E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2AAF3-D437-1946-9DC9-22F21256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8A77D4-8A07-D94F-9D8B-8E9E10D1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EE006-7FFF-1847-B989-C7936CE4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1450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499E-A0A2-BA46-8A99-C8A5EED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70373-43C6-104E-9A68-142A803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CC759-B72A-FD46-83B1-C0049A4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DB26D-9E3E-DC48-8F8B-95035B87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61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475D0-4F37-724C-B27B-B32921BA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9A735-3407-3848-9F88-7FF28EEC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CED3D-C20B-4048-9524-49F48E41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310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480A-5BFE-D444-BA2F-168A47C9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0762-1555-4840-82BE-2EF5B8E1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F11F7-3BDF-8D4D-978A-59DFB8D21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5348-9CD3-C045-A2EF-5043C1A0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EAD7-B37B-7343-9A7C-584674BD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7F678-E78B-9240-8AE8-90F6C919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6174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C7A4-8FFF-214F-8D14-00CC2CF1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4F0FA-F80A-CC4F-A5E2-CD39478DD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E49C-090F-394B-9CE2-BE822463C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D156-E7C0-934C-B1AE-6D951687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F89B0-8B61-E449-9D57-5E8C9782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398F8-90A2-1B4C-9559-9FE60184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122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AB079-923D-5F4E-A7E7-E93278B3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A832B-3BA7-5549-B697-8E731D29A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0BC92-5092-1D4A-A1FE-0AE15ACA6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B66E3-CD8F-6844-AF81-E4824BAC8F4A}" type="datetimeFigureOut">
              <a:rPr lang="en-VN" smtClean="0"/>
              <a:t>12/05/2022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BFB9E-A9F9-9244-A4A2-EFF82BA1B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ECA1B-B1A3-604D-925F-FA945E36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A99F8-5844-6847-89AF-33A9B5A63C6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323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fo4J5ZhlKI" TargetMode="External"/><Relationship Id="rId2" Type="http://schemas.openxmlformats.org/officeDocument/2006/relationships/hyperlink" Target="https://www.youtube.com/watch?v=7bfOllAyxl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redshift/latest/mgmt/overview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6B10-6549-F74D-A4EA-559552889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b="1" dirty="0"/>
              <a:t>Amazon Redshift</a:t>
            </a:r>
          </a:p>
        </p:txBody>
      </p:sp>
    </p:spTree>
    <p:extLst>
      <p:ext uri="{BB962C8B-B14F-4D97-AF65-F5344CB8AC3E}">
        <p14:creationId xmlns:p14="http://schemas.microsoft.com/office/powerpoint/2010/main" val="231999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B43F-3757-0E4C-A4F9-91A1BF1E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cluster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5AA5E-4E57-DC47-81C7-28B199D5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7338"/>
            <a:ext cx="6699085" cy="1706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D473E-8BAB-1B4C-87BB-196A753F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18" y="3850295"/>
            <a:ext cx="6486526" cy="17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7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FC6E-A6B8-D047-B7C1-1638D2EF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nodes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8BC0B-CF6F-9A4C-A957-CCFD54EAD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7543"/>
            <a:ext cx="8107475" cy="3257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9755A-C0C7-194C-A853-723CC61745F4}"/>
              </a:ext>
            </a:extLst>
          </p:cNvPr>
          <p:cNvSpPr txBox="1"/>
          <p:nvPr/>
        </p:nvSpPr>
        <p:spPr>
          <a:xfrm>
            <a:off x="838200" y="5078186"/>
            <a:ext cx="6803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i="1" dirty="0"/>
              <a:t>Have 3 types of nodes:</a:t>
            </a:r>
          </a:p>
          <a:p>
            <a:pPr marL="285750" indent="-285750">
              <a:buFontTx/>
              <a:buChar char="-"/>
            </a:pPr>
            <a:r>
              <a:rPr lang="en-VN" dirty="0"/>
              <a:t>Leader node.</a:t>
            </a:r>
          </a:p>
          <a:p>
            <a:pPr marL="285750" indent="-285750">
              <a:buFontTx/>
              <a:buChar char="-"/>
            </a:pPr>
            <a:r>
              <a:rPr lang="en-VN" dirty="0"/>
              <a:t>Compute node.</a:t>
            </a:r>
          </a:p>
          <a:p>
            <a:pPr marL="285750" indent="-285750">
              <a:buFontTx/>
              <a:buChar char="-"/>
            </a:pPr>
            <a:r>
              <a:rPr lang="en-VN" dirty="0"/>
              <a:t>Node slices</a:t>
            </a:r>
          </a:p>
        </p:txBody>
      </p:sp>
    </p:spTree>
    <p:extLst>
      <p:ext uri="{BB962C8B-B14F-4D97-AF65-F5344CB8AC3E}">
        <p14:creationId xmlns:p14="http://schemas.microsoft.com/office/powerpoint/2010/main" val="82789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C525-EF7B-BA4C-A20C-E3F4013C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leader node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267E0-DF82-3C4B-9D64-0339D0E9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1038"/>
            <a:ext cx="5505449" cy="259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5F08B-41F3-F141-8E12-CAA41F27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43" y="4326122"/>
            <a:ext cx="6087835" cy="23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0974-26F1-AB48-B2CA-C26E08CE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compute node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3AC3E-3A59-DD46-8593-294EBCA1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90688"/>
            <a:ext cx="7957333" cy="31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2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F942-D80A-674C-8B3A-6B149961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node slide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46E18-F7D3-074A-B217-2F7DA715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74" y="1780102"/>
            <a:ext cx="7628164" cy="2098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F9DC1-B3F0-DC4F-89AC-15000BC0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36" y="3968270"/>
            <a:ext cx="6886736" cy="26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C66-244A-B54B-9001-1DAF39F8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 – Architecture </a:t>
            </a:r>
            <a:br>
              <a:rPr lang="en-VN" b="1" dirty="0"/>
            </a:br>
            <a:r>
              <a:rPr lang="en-VN" b="1" dirty="0"/>
              <a:t>- Summary 3 types of node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70E30-8AC5-E84D-ADBC-078EFA3A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7" y="1822004"/>
            <a:ext cx="10490160" cy="36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34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763F-52CC-F74F-B881-C891045F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b="1" dirty="0"/>
              <a:t>0. Inntroduction – Amazon Redshift – Column storage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3598E-F9AE-9E4B-AA71-0E59ED79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Columnar storage </a:t>
            </a:r>
            <a:r>
              <a:rPr lang="en-US" dirty="0"/>
              <a:t>for database tables is an important factor in optimizing analytic query performance because it drastically </a:t>
            </a:r>
            <a:r>
              <a:rPr lang="en-US" b="1" dirty="0"/>
              <a:t>reduces the overall disk I/O requirements</a:t>
            </a:r>
            <a:r>
              <a:rPr lang="en-US" dirty="0"/>
              <a:t> and </a:t>
            </a:r>
            <a:r>
              <a:rPr lang="en-US" b="1" dirty="0"/>
              <a:t>reduces the amount of data you need to load from disk.</a:t>
            </a:r>
            <a:endParaRPr lang="en-V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3FEA-5CAF-D04C-A572-94670C10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97411"/>
            <a:ext cx="8727621" cy="10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756F-9BA5-AF43-A17D-0D370298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 – Columnar storage – Compare with </a:t>
            </a:r>
            <a:r>
              <a:rPr lang="en-VN" b="1" i="1" dirty="0"/>
              <a:t>row-wise storage</a:t>
            </a:r>
            <a:endParaRPr lang="en-VN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2BF66-35EB-D745-A5C5-4A5A97FB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9" y="2361418"/>
            <a:ext cx="7364187" cy="2688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71366-FE76-AE40-963A-6FD1BFA40636}"/>
              </a:ext>
            </a:extLst>
          </p:cNvPr>
          <p:cNvSpPr txBox="1"/>
          <p:nvPr/>
        </p:nvSpPr>
        <p:spPr>
          <a:xfrm>
            <a:off x="838200" y="1992086"/>
            <a:ext cx="65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b="1" i="1" dirty="0"/>
              <a:t>Row-wise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FA59B-24C8-474A-A4B2-46610781E7F9}"/>
              </a:ext>
            </a:extLst>
          </p:cNvPr>
          <p:cNvSpPr txBox="1"/>
          <p:nvPr/>
        </p:nvSpPr>
        <p:spPr>
          <a:xfrm>
            <a:off x="439509" y="5112425"/>
            <a:ext cx="9259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Each row contains field values for a single record. </a:t>
            </a:r>
            <a:r>
              <a:rPr lang="en-VN" b="1" i="1" dirty="0"/>
              <a:t>In row-wise database storage</a:t>
            </a:r>
            <a:r>
              <a:rPr lang="en-VN" dirty="0"/>
              <a:t>, data blocks store values sequentially for each consecutive column making up the entire row. </a:t>
            </a:r>
            <a:r>
              <a:rPr lang="en-VN" b="1" dirty="0"/>
              <a:t>If block size is smaller than the size of a record,</a:t>
            </a:r>
            <a:r>
              <a:rPr lang="en-VN" dirty="0"/>
              <a:t> storage for an entire record may take more than one block. </a:t>
            </a:r>
            <a:r>
              <a:rPr lang="en-VN" b="1" dirty="0"/>
              <a:t>If block size is larger than the size of a record, </a:t>
            </a:r>
            <a:r>
              <a:rPr lang="en-VN" dirty="0"/>
              <a:t>storage for an entire record may take less than one block, resulting in an inefficient use of disk space.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C498A-1B0C-2C4C-9C02-01E0397E8517}"/>
              </a:ext>
            </a:extLst>
          </p:cNvPr>
          <p:cNvSpPr txBox="1"/>
          <p:nvPr/>
        </p:nvSpPr>
        <p:spPr>
          <a:xfrm>
            <a:off x="7690757" y="2690226"/>
            <a:ext cx="43270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i="1" dirty="0"/>
              <a:t>row-wise storage </a:t>
            </a:r>
            <a:r>
              <a:rPr lang="en-VN" dirty="0"/>
              <a:t>is optimal for</a:t>
            </a:r>
            <a:r>
              <a:rPr lang="en-VN" b="1" i="1" dirty="0"/>
              <a:t> </a:t>
            </a:r>
            <a:r>
              <a:rPr lang="en-US" b="1" i="1" dirty="0"/>
              <a:t>online transaction processing (OLTP)</a:t>
            </a:r>
            <a:r>
              <a:rPr lang="en-VN" b="1" i="1" dirty="0"/>
              <a:t> </a:t>
            </a:r>
            <a:r>
              <a:rPr lang="en-VN" dirty="0"/>
              <a:t>databases cause </a:t>
            </a:r>
            <a:r>
              <a:rPr lang="en-US" dirty="0"/>
              <a:t>In </a:t>
            </a:r>
            <a:r>
              <a:rPr lang="en-US" b="1" i="1" dirty="0"/>
              <a:t>OLTP</a:t>
            </a:r>
            <a:r>
              <a:rPr lang="en-US" dirty="0"/>
              <a:t> applications, most transactions involve frequently reading and writing all of the values for entire records, typically one record or a small number of records at a time.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27109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432-3A65-0344-BFBE-A296416B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 – Columnar storage – Compare with </a:t>
            </a:r>
            <a:r>
              <a:rPr lang="en-VN" b="1" i="1" dirty="0"/>
              <a:t>row-wise storage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ED717-51B6-AD41-A43C-2774A1C0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7" y="2285781"/>
            <a:ext cx="6793985" cy="2286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4675C-BA28-4D4B-B729-A21965B82AD3}"/>
              </a:ext>
            </a:extLst>
          </p:cNvPr>
          <p:cNvSpPr txBox="1"/>
          <p:nvPr/>
        </p:nvSpPr>
        <p:spPr>
          <a:xfrm>
            <a:off x="838200" y="1992086"/>
            <a:ext cx="656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</a:t>
            </a:r>
            <a:r>
              <a:rPr lang="en-VN" b="1" i="1" dirty="0"/>
              <a:t>olumn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27CB2-F965-6847-8A61-237E3D70BDCB}"/>
              </a:ext>
            </a:extLst>
          </p:cNvPr>
          <p:cNvSpPr txBox="1"/>
          <p:nvPr/>
        </p:nvSpPr>
        <p:spPr>
          <a:xfrm>
            <a:off x="571499" y="4549676"/>
            <a:ext cx="110707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Using </a:t>
            </a:r>
            <a:r>
              <a:rPr lang="en-VN" b="1" i="1" dirty="0"/>
              <a:t>columnar storage</a:t>
            </a:r>
            <a:r>
              <a:rPr lang="en-VN" dirty="0"/>
              <a:t>, </a:t>
            </a:r>
            <a:r>
              <a:rPr lang="en-VN" b="1" dirty="0"/>
              <a:t>each data block stores values of a single column for multiple rows</a:t>
            </a:r>
            <a:r>
              <a:rPr lang="en-VN" dirty="0"/>
              <a:t>. As records enter the system, </a:t>
            </a:r>
            <a:r>
              <a:rPr lang="en-VN" b="1" i="1" dirty="0"/>
              <a:t>Amazon Redshift </a:t>
            </a:r>
            <a:r>
              <a:rPr lang="en-VN" dirty="0"/>
              <a:t>transparently converts the data to columnar storage for each of the columns.  In this simplified example, using </a:t>
            </a:r>
            <a:r>
              <a:rPr lang="en-VN" b="1" i="1" dirty="0"/>
              <a:t>columnar storage</a:t>
            </a:r>
            <a:r>
              <a:rPr lang="en-VN" dirty="0"/>
              <a:t>, each data block holds column field values for as many as three times as many records as row-based storage. </a:t>
            </a:r>
            <a:r>
              <a:rPr lang="en-VN" b="1" dirty="0"/>
              <a:t>This means that reading the same number of column field values for the same number of records requires a third of the I/O operations compared to row-wise storage</a:t>
            </a:r>
            <a:r>
              <a:rPr lang="en-VN" dirty="0"/>
              <a:t>. </a:t>
            </a:r>
            <a:r>
              <a:rPr lang="en-VN" b="1" dirty="0"/>
              <a:t>In practice, using tables with very large numbers of columns and very large row counts, storage efficiency is even greater.</a:t>
            </a:r>
          </a:p>
        </p:txBody>
      </p:sp>
    </p:spTree>
    <p:extLst>
      <p:ext uri="{BB962C8B-B14F-4D97-AF65-F5344CB8AC3E}">
        <p14:creationId xmlns:p14="http://schemas.microsoft.com/office/powerpoint/2010/main" val="91949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1ACE-7DAC-284F-B3F6-7346B8D7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b="1" dirty="0"/>
              <a:t>0. Inntroduction – Amazon Redshift – compression</a:t>
            </a:r>
            <a:endParaRPr lang="en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BE31C-39C6-7442-80B2-2BF261B85CD1}"/>
              </a:ext>
            </a:extLst>
          </p:cNvPr>
          <p:cNvSpPr txBox="1"/>
          <p:nvPr/>
        </p:nvSpPr>
        <p:spPr>
          <a:xfrm>
            <a:off x="789214" y="1786572"/>
            <a:ext cx="106135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b="1" i="1" dirty="0"/>
              <a:t>Database compression </a:t>
            </a:r>
            <a:r>
              <a:rPr lang="en-VN" dirty="0"/>
              <a:t>is a set of techniques that reorganizes database content to save on physical storage space and improve performance speeds. </a:t>
            </a:r>
          </a:p>
          <a:p>
            <a:r>
              <a:rPr lang="en-VN" b="1" i="1" dirty="0"/>
              <a:t>Compression</a:t>
            </a:r>
            <a:r>
              <a:rPr lang="en-VN" dirty="0"/>
              <a:t> can be achieved in two primary ways:  </a:t>
            </a:r>
          </a:p>
          <a:p>
            <a:pPr marL="285750" indent="-285750">
              <a:buFontTx/>
              <a:buChar char="-"/>
            </a:pPr>
            <a:r>
              <a:rPr lang="en-VN" b="1" i="1" dirty="0"/>
              <a:t>Lossless: </a:t>
            </a:r>
            <a:r>
              <a:rPr lang="en-VN" dirty="0"/>
              <a:t>Original data can be fully reconstructed from the compressed data. </a:t>
            </a:r>
          </a:p>
          <a:p>
            <a:pPr marL="285750" indent="-285750">
              <a:buFontTx/>
              <a:buChar char="-"/>
            </a:pPr>
            <a:r>
              <a:rPr lang="en-VN" b="1" i="1" dirty="0"/>
              <a:t>Lossy: </a:t>
            </a:r>
            <a:r>
              <a:rPr lang="en-VN" dirty="0"/>
              <a:t>Reduction in data size due to deliberate compromise in quality.</a:t>
            </a:r>
          </a:p>
        </p:txBody>
      </p:sp>
      <p:pic>
        <p:nvPicPr>
          <p:cNvPr id="1026" name="Picture 2" descr="Compression that removes blank values (white) and encodes repetitive values. Source: Faust 2013.">
            <a:extLst>
              <a:ext uri="{FF2B5EF4-FFF2-40B4-BE49-F238E27FC236}">
                <a16:creationId xmlns:a16="http://schemas.microsoft.com/office/drawing/2014/main" id="{F64A7FFD-749B-1943-A9BF-4C5769815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54" y="4411017"/>
            <a:ext cx="5071292" cy="22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3C7C8-EBC6-0C42-A659-BAD87346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3429000"/>
            <a:ext cx="7241722" cy="9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F943-8800-B04B-9848-D4671284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8908-109E-8246-8CDB-D1B863A9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Amazon Redshift tutorial. </a:t>
            </a:r>
            <a:r>
              <a:rPr lang="en-US" dirty="0">
                <a:hlinkClick r:id="rId2"/>
              </a:rPr>
              <a:t>https://www.youtube.com/watch?v=7bfOllAyxlg</a:t>
            </a:r>
            <a:endParaRPr lang="en-US" dirty="0"/>
          </a:p>
          <a:p>
            <a:r>
              <a:rPr lang="en-US" dirty="0"/>
              <a:t>Getting Start with Amazon Redshift.</a:t>
            </a:r>
            <a:r>
              <a:rPr lang="en-VN" dirty="0"/>
              <a:t> </a:t>
            </a:r>
            <a:r>
              <a:rPr lang="en-US" dirty="0">
                <a:hlinkClick r:id="rId3"/>
              </a:rPr>
              <a:t>https://www.youtube.com/watch?v=dfo4J5ZhlKI</a:t>
            </a:r>
            <a:endParaRPr lang="en-US" dirty="0"/>
          </a:p>
          <a:p>
            <a:r>
              <a:rPr lang="en-US" dirty="0"/>
              <a:t>Amazon document. </a:t>
            </a:r>
            <a:r>
              <a:rPr lang="en-US" dirty="0">
                <a:hlinkClick r:id="rId4"/>
              </a:rPr>
              <a:t>https://docs.aws.amazon.com/redshift/latest/mgmt/overview.html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664A-1462-9642-A3F1-07C371AF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1. Getting start – Lab - Create new cluster in Amazon Redshift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BF041-F874-9940-876B-EA81E7B0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099"/>
            <a:ext cx="4239986" cy="4675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3A163-F58F-F34B-8BCB-BAC86A60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51" y="1943099"/>
            <a:ext cx="6033056" cy="46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77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826E-BBAC-6549-9AE7-840325A6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1. Getting start – Create new cluster in Amazon Redshift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CCB23-43A6-7D49-AE2B-B2713101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959"/>
            <a:ext cx="6313714" cy="3970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09FD4-25F3-2E44-9F6A-192EB01F9BD7}"/>
              </a:ext>
            </a:extLst>
          </p:cNvPr>
          <p:cNvSpPr txBox="1"/>
          <p:nvPr/>
        </p:nvSpPr>
        <p:spPr>
          <a:xfrm>
            <a:off x="7576457" y="1968275"/>
            <a:ext cx="275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Click </a:t>
            </a:r>
            <a:r>
              <a:rPr lang="en-VN" b="1" i="1" dirty="0"/>
              <a:t>Create cluster 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8521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4F72-E355-284F-A61B-29A08F9F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2. Data Modeling / Data type - Data Modeling in Amazon Redshift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E1217-4271-0343-A324-E265AB31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72400" cy="42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84D6-34F1-ED46-A69D-AA8507CF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2. Data Modeling / Data type – Data type in Amazon Redshift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21AB9-FF45-D34B-A3A5-9BDC578A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18120" cy="497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6787-93B7-6D4F-B3E2-B4C086CA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0. Inntroduction - What is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5FB99-EA6A-4A43-9018-7223036B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08" y="1422400"/>
            <a:ext cx="8488983" cy="45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FD3B-2E82-2D4C-832E-ABF6F5A3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0. Inntroduction – Why use AWS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E0C9-057A-C749-9B63-363237EF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" y="1852014"/>
            <a:ext cx="6477112" cy="370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B8F68-C800-344A-8928-2C2FEF4A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227" y="1461407"/>
            <a:ext cx="4296702" cy="34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3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BF55-DE33-1C44-850E-3EC44CF4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0. Inntroduction – Amazon Redshift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74DA7-3258-9146-90C0-B0FAD3E8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10" y="1560752"/>
            <a:ext cx="7587343" cy="1071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E3713-49AE-FE48-95F1-DA97F42B23CB}"/>
              </a:ext>
            </a:extLst>
          </p:cNvPr>
          <p:cNvSpPr txBox="1"/>
          <p:nvPr/>
        </p:nvSpPr>
        <p:spPr>
          <a:xfrm>
            <a:off x="706210" y="2844178"/>
            <a:ext cx="10647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The </a:t>
            </a:r>
            <a:r>
              <a:rPr lang="en-VN" b="1" i="1" dirty="0"/>
              <a:t>Amazon Redshift </a:t>
            </a:r>
            <a:r>
              <a:rPr lang="en-VN" dirty="0"/>
              <a:t>service manages all of the work of setting up, operating, and scaling a </a:t>
            </a:r>
            <a:r>
              <a:rPr lang="en-VN" b="1" i="1" dirty="0"/>
              <a:t>data warehouse</a:t>
            </a:r>
            <a:r>
              <a:rPr lang="en-VN" dirty="0"/>
              <a:t>. These tasks include provisioning capacity, monitoring and backing up the </a:t>
            </a:r>
            <a:r>
              <a:rPr lang="en-VN" b="1" i="1" dirty="0"/>
              <a:t>cluster</a:t>
            </a:r>
            <a:r>
              <a:rPr lang="en-VN" dirty="0"/>
              <a:t>, and applying patches and upgrades to the </a:t>
            </a:r>
            <a:r>
              <a:rPr lang="en-VN" b="1" i="1" dirty="0"/>
              <a:t>Amazon Redshift engine</a:t>
            </a:r>
            <a:r>
              <a:rPr lang="en-V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B88D2-0294-C54B-A902-E506724C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48" y="3785397"/>
            <a:ext cx="5038252" cy="25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BA64-7E2F-DF4A-9A7F-54AD5E6A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 dirty="0"/>
              <a:t>0. Inntroduction – Amazon Redshift- Advantages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383B1-61D7-B142-BA1A-E282E67B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46" y="2179884"/>
            <a:ext cx="6436308" cy="4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0E9E-966E-A043-B529-B12AECB2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3057" cy="1325563"/>
          </a:xfrm>
        </p:spPr>
        <p:txBody>
          <a:bodyPr/>
          <a:lstStyle/>
          <a:p>
            <a:r>
              <a:rPr lang="en-VN" b="1" dirty="0"/>
              <a:t>0. Inntroduction – Amazon Redshift- Architecture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4F59B-42A1-714F-9879-9BB459E5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68815"/>
            <a:ext cx="8394683" cy="45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7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CA751D1-C91F-1E49-B8AF-2E66AF50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3057" cy="1325563"/>
          </a:xfrm>
        </p:spPr>
        <p:txBody>
          <a:bodyPr>
            <a:normAutofit fontScale="90000"/>
          </a:bodyPr>
          <a:lstStyle/>
          <a:p>
            <a:r>
              <a:rPr lang="en-VN" b="1" dirty="0"/>
              <a:t>0. Inntroduction – Amazon Redshift – Architecture </a:t>
            </a:r>
            <a:br>
              <a:rPr lang="en-VN" b="1" dirty="0"/>
            </a:br>
            <a:r>
              <a:rPr lang="en-VN" b="1" dirty="0"/>
              <a:t>- Client application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C12FA-0B88-B04D-A1DE-171AB268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5" y="1937424"/>
            <a:ext cx="7611837" cy="48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CFB3-CF52-EC49-8636-1A4C57EF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VN" b="1" dirty="0"/>
              <a:t>0. Inntroduction – Amazon Redshift– Architecture </a:t>
            </a:r>
            <a:br>
              <a:rPr lang="en-VN" b="1" dirty="0"/>
            </a:br>
            <a:r>
              <a:rPr lang="en-VN" b="1" dirty="0"/>
              <a:t>- JDBC / ODBC Driver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DD6CC-9722-4242-8033-787DA048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4218323"/>
            <a:ext cx="4939667" cy="191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76D83-C694-F04D-9F7D-24430A68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6816"/>
            <a:ext cx="5729297" cy="23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5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705</Words>
  <Application>Microsoft Macintosh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Amazon Redshift</vt:lpstr>
      <vt:lpstr>Reference:</vt:lpstr>
      <vt:lpstr>0. Inntroduction - What is AWS</vt:lpstr>
      <vt:lpstr>0. Inntroduction – Why use AWS</vt:lpstr>
      <vt:lpstr>0. Inntroduction – Amazon Redshift</vt:lpstr>
      <vt:lpstr>0. Inntroduction – Amazon Redshift- Advantages</vt:lpstr>
      <vt:lpstr>0. Inntroduction – Amazon Redshift- Architecture</vt:lpstr>
      <vt:lpstr>0. Inntroduction – Amazon Redshift – Architecture  - Client application</vt:lpstr>
      <vt:lpstr>0. Inntroduction – Amazon Redshift– Architecture  - JDBC / ODBC Driver</vt:lpstr>
      <vt:lpstr>0. Inntroduction – Amazon Redshift– Architecture  - cluster</vt:lpstr>
      <vt:lpstr>0. Inntroduction – Amazon Redshift– Architecture  - nodes</vt:lpstr>
      <vt:lpstr>0. Inntroduction – Amazon Redshift– Architecture  - leader node</vt:lpstr>
      <vt:lpstr>0. Inntroduction – Amazon Redshift– Architecture  - compute node</vt:lpstr>
      <vt:lpstr>0. Inntroduction – Amazon Redshift– Architecture  - node slide</vt:lpstr>
      <vt:lpstr>0. Inntroduction – Amazon Redshift – Architecture  - Summary 3 types of node</vt:lpstr>
      <vt:lpstr>0. Inntroduction – Amazon Redshift – Column storage</vt:lpstr>
      <vt:lpstr>0. Inntroduction – Amazon Redshift – Columnar storage – Compare with row-wise storage</vt:lpstr>
      <vt:lpstr>0. Inntroduction – Amazon Redshift – Columnar storage – Compare with row-wise storage</vt:lpstr>
      <vt:lpstr>0. Inntroduction – Amazon Redshift – compression</vt:lpstr>
      <vt:lpstr>1. Getting start – Lab - Create new cluster in Amazon Redshift</vt:lpstr>
      <vt:lpstr>1. Getting start – Create new cluster in Amazon Redshift</vt:lpstr>
      <vt:lpstr>2. Data Modeling / Data type - Data Modeling in Amazon Redshift</vt:lpstr>
      <vt:lpstr>2. Data Modeling / Data type – Data type in Amazon Redshift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Redshift</dc:title>
  <dc:creator>Nathan Ngo</dc:creator>
  <cp:lastModifiedBy>Nathan Ngo</cp:lastModifiedBy>
  <cp:revision>1</cp:revision>
  <dcterms:created xsi:type="dcterms:W3CDTF">2022-05-12T02:57:52Z</dcterms:created>
  <dcterms:modified xsi:type="dcterms:W3CDTF">2022-05-12T05:23:10Z</dcterms:modified>
</cp:coreProperties>
</file>